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70" r:id="rId2"/>
    <p:sldId id="271" r:id="rId3"/>
    <p:sldId id="272" r:id="rId4"/>
    <p:sldId id="258" r:id="rId5"/>
    <p:sldId id="286" r:id="rId6"/>
    <p:sldId id="274" r:id="rId7"/>
    <p:sldId id="285" r:id="rId8"/>
    <p:sldId id="266" r:id="rId9"/>
    <p:sldId id="268" r:id="rId10"/>
    <p:sldId id="269" r:id="rId11"/>
    <p:sldId id="275" r:id="rId12"/>
    <p:sldId id="259" r:id="rId13"/>
    <p:sldId id="276" r:id="rId14"/>
    <p:sldId id="260" r:id="rId15"/>
    <p:sldId id="277" r:id="rId16"/>
    <p:sldId id="279" r:id="rId17"/>
    <p:sldId id="278" r:id="rId18"/>
    <p:sldId id="280" r:id="rId19"/>
    <p:sldId id="281" r:id="rId20"/>
    <p:sldId id="282" r:id="rId21"/>
    <p:sldId id="283" r:id="rId22"/>
    <p:sldId id="284" r:id="rId23"/>
    <p:sldId id="27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7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9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7633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0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08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24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4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4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1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7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9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en.wikipedia.org/wiki/File:Raspberry_Pi_Logo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hyperlink" Target="http://en.wikipedia.org/wiki/File:Raspberry_Pi_Logo.svg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8.pn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hyperlink" Target="http://en.wikipedia.org/wiki/File:Raspberry_Pi_Logo.svg" TargetMode="Externa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aspberry_Pi_Logo.sv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File:Raspberry_Pi_Logo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aspberry_Pi_Logo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aspberry_Pi_Logo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File:Raspberry_Pi_Logo.svg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File:Raspberry_Pi_Logo.svg" TargetMode="Externa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Raspberry_Pi_Logo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en.wikipedia.org/wiki/File:Raspberry_Pi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622D6602-ED92-481E-B3C6-39E4395F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DBD3A7-0A56-4B21-B29B-563580110646}"/>
              </a:ext>
            </a:extLst>
          </p:cNvPr>
          <p:cNvSpPr/>
          <p:nvPr/>
        </p:nvSpPr>
        <p:spPr>
          <a:xfrm>
            <a:off x="2239617" y="4240696"/>
            <a:ext cx="7765774" cy="1139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69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2AB227-61E8-43FB-8302-8D99F7C1B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2F2A7-F93E-4AF6-8BAA-A0D2B9BD9FFF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9600" dirty="0">
              <a:solidFill>
                <a:schemeClr val="tx2">
                  <a:lumMod val="75000"/>
                </a:schemeClr>
              </a:solidFill>
              <a:latin typeface="JMH Robotus" panose="02000506000000020004" pitchFamily="2" charset="0"/>
            </a:endParaRP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28FA1016-2F47-4F6F-AB1F-86AD6A50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660"/>
            <a:ext cx="11227634" cy="52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Raspberry Pi Logo.svg">
            <a:hlinkClick r:id="rId4"/>
            <a:extLst>
              <a:ext uri="{FF2B5EF4-FFF2-40B4-BE49-F238E27FC236}">
                <a16:creationId xmlns:a16="http://schemas.microsoft.com/office/drawing/2014/main" id="{501F3986-D2F3-4C6F-BE3D-FAC7DF34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17" y="177278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5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2AB227-61E8-43FB-8302-8D99F7C1B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pic>
        <p:nvPicPr>
          <p:cNvPr id="24" name="Picture 23" descr="Raspberry Pi Logo.svg">
            <a:hlinkClick r:id="rId3"/>
            <a:extLst>
              <a:ext uri="{FF2B5EF4-FFF2-40B4-BE49-F238E27FC236}">
                <a16:creationId xmlns:a16="http://schemas.microsoft.com/office/drawing/2014/main" id="{F5038355-A7D5-4276-AF3D-F66693D1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01" y="414754"/>
            <a:ext cx="4762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065F3A-F136-47A0-820E-87392905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7"/>
          <a:stretch>
            <a:fillRect/>
          </a:stretch>
        </p:blipFill>
        <p:spPr bwMode="auto">
          <a:xfrm>
            <a:off x="976810" y="4899082"/>
            <a:ext cx="2143125" cy="1468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4">
            <a:extLst>
              <a:ext uri="{FF2B5EF4-FFF2-40B4-BE49-F238E27FC236}">
                <a16:creationId xmlns:a16="http://schemas.microsoft.com/office/drawing/2014/main" id="{78716E48-9218-4C33-900C-D858DB1484EF}"/>
              </a:ext>
            </a:extLst>
          </p:cNvPr>
          <p:cNvSpPr txBox="1"/>
          <p:nvPr/>
        </p:nvSpPr>
        <p:spPr>
          <a:xfrm>
            <a:off x="863379" y="6404233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spcBef>
                <a:spcPct val="20000"/>
              </a:spcBef>
              <a:buClr>
                <a:schemeClr val="accent1"/>
              </a:buClr>
            </a:pPr>
            <a:r>
              <a:rPr lang="en-US" sz="1600" dirty="0"/>
              <a:t>HDMI connector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BAD7DC-CA97-4F17-B1CE-2BF812599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61"/>
          <a:stretch>
            <a:fillRect/>
          </a:stretch>
        </p:blipFill>
        <p:spPr bwMode="auto">
          <a:xfrm>
            <a:off x="8270092" y="4819886"/>
            <a:ext cx="2114549" cy="126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F05C744E-3BB3-44D5-951E-290F8E52DCB6}"/>
              </a:ext>
            </a:extLst>
          </p:cNvPr>
          <p:cNvSpPr txBox="1"/>
          <p:nvPr/>
        </p:nvSpPr>
        <p:spPr>
          <a:xfrm>
            <a:off x="8027214" y="6259863"/>
            <a:ext cx="2600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spcBef>
                <a:spcPct val="20000"/>
              </a:spcBef>
              <a:buClr>
                <a:schemeClr val="accent1"/>
              </a:buClr>
            </a:pPr>
            <a:r>
              <a:rPr lang="en-US" sz="1600" dirty="0"/>
              <a:t>RCA video connector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70FD10-6649-4A24-B88F-E1178560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4479" y="162601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9" descr="D:\seminar\mem.png">
            <a:extLst>
              <a:ext uri="{FF2B5EF4-FFF2-40B4-BE49-F238E27FC236}">
                <a16:creationId xmlns:a16="http://schemas.microsoft.com/office/drawing/2014/main" id="{7AC00CC6-275F-46B0-AF2F-E6E3E03C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397" y="2574646"/>
            <a:ext cx="2522655" cy="1895475"/>
          </a:xfrm>
          <a:prstGeom prst="rect">
            <a:avLst/>
          </a:prstGeom>
          <a:noFill/>
        </p:spPr>
      </p:pic>
      <p:pic>
        <p:nvPicPr>
          <p:cNvPr id="31" name="Picture 30" descr="D:\seminar\xQu_NCnqxAhFzkTMS6yV9LAXluj6ze6WOBzr29vBDkYVZhBfkvP5SIQb0aHSgICHdKjNgGgXP5nAihODhSk-pH5HmxxtubihdeKk3wu9TYI1buoKnZyrgiQx9w=w443-h332-nc.jpg">
            <a:extLst>
              <a:ext uri="{FF2B5EF4-FFF2-40B4-BE49-F238E27FC236}">
                <a16:creationId xmlns:a16="http://schemas.microsoft.com/office/drawing/2014/main" id="{B6A9B235-2060-482F-99A5-A69B6EC27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62589" y="208046"/>
            <a:ext cx="2235200" cy="1675139"/>
          </a:xfrm>
          <a:prstGeom prst="rect">
            <a:avLst/>
          </a:prstGeom>
          <a:noFill/>
        </p:spPr>
      </p:pic>
      <p:pic>
        <p:nvPicPr>
          <p:cNvPr id="32" name="Picture 31" descr="D:\seminar\raspberry-pi-camera-board-rpi-800x800.JPG">
            <a:extLst>
              <a:ext uri="{FF2B5EF4-FFF2-40B4-BE49-F238E27FC236}">
                <a16:creationId xmlns:a16="http://schemas.microsoft.com/office/drawing/2014/main" id="{13215268-1137-4440-B55A-B0BE4DE2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03418" y="-8336"/>
            <a:ext cx="2399353" cy="2028695"/>
          </a:xfrm>
          <a:prstGeom prst="rect">
            <a:avLst/>
          </a:prstGeom>
          <a:noFill/>
        </p:spPr>
      </p:pic>
      <p:pic>
        <p:nvPicPr>
          <p:cNvPr id="33" name="Picture 32" descr="D:\seminar\mEWcuhQU9H9fM_CTznlSOp-SzlGY0CfXWGRW0sQtAuPGUlNqQGifYcSLx_m5h6m85abUZge38-tALubykoaI1j5-nVpAy3-q70wR=w512-h287-nc.jpg">
            <a:extLst>
              <a:ext uri="{FF2B5EF4-FFF2-40B4-BE49-F238E27FC236}">
                <a16:creationId xmlns:a16="http://schemas.microsoft.com/office/drawing/2014/main" id="{BD6ECE4A-BFA0-4B5E-9452-BC5343DD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58659" y="2798087"/>
            <a:ext cx="2804067" cy="1577975"/>
          </a:xfrm>
          <a:prstGeom prst="rect">
            <a:avLst/>
          </a:prstGeom>
          <a:noFill/>
        </p:spPr>
      </p:pic>
      <p:pic>
        <p:nvPicPr>
          <p:cNvPr id="34" name="Picture 33" descr="D:\seminar\Audio-TRS-Mini-Plug.jpg">
            <a:extLst>
              <a:ext uri="{FF2B5EF4-FFF2-40B4-BE49-F238E27FC236}">
                <a16:creationId xmlns:a16="http://schemas.microsoft.com/office/drawing/2014/main" id="{49CF3B18-49FA-4624-929D-3E2AFB58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71887" y="2755139"/>
            <a:ext cx="2133600" cy="1600200"/>
          </a:xfrm>
          <a:prstGeom prst="rect">
            <a:avLst/>
          </a:prstGeom>
          <a:noFill/>
        </p:spPr>
      </p:pic>
      <p:pic>
        <p:nvPicPr>
          <p:cNvPr id="35" name="Picture 34" descr="D:\seminar\acR--kOk8zYD2xzRuMboXlbXCbImTcm4lfVhqY4_8KxxgbXHz-xFnerAGltu6wj8EcGv6Z5CFlrBOjOIOXfj3hDFVOTP=w458-h321-nc.jpg">
            <a:extLst>
              <a:ext uri="{FF2B5EF4-FFF2-40B4-BE49-F238E27FC236}">
                <a16:creationId xmlns:a16="http://schemas.microsoft.com/office/drawing/2014/main" id="{07CFA1BF-02B7-4AD2-A8B8-11638B81C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55344" y="4904791"/>
            <a:ext cx="2065337" cy="1447540"/>
          </a:xfrm>
          <a:prstGeom prst="rect">
            <a:avLst/>
          </a:prstGeom>
          <a:noFill/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F9EBDDFF-2C34-4FDF-8AF7-D684C6A293AA}"/>
              </a:ext>
            </a:extLst>
          </p:cNvPr>
          <p:cNvSpPr txBox="1"/>
          <p:nvPr/>
        </p:nvSpPr>
        <p:spPr>
          <a:xfrm>
            <a:off x="4700487" y="634528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Ethernet connector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D177EEC8-60E5-4E42-AFAB-F95A9FD9CB7B}"/>
              </a:ext>
            </a:extLst>
          </p:cNvPr>
          <p:cNvSpPr txBox="1"/>
          <p:nvPr/>
        </p:nvSpPr>
        <p:spPr>
          <a:xfrm>
            <a:off x="1072544" y="4462046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SD </a:t>
            </a: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F9AC81D2-12E1-4B8D-ABFF-D3A4F4B6548B}"/>
              </a:ext>
            </a:extLst>
          </p:cNvPr>
          <p:cNvSpPr txBox="1"/>
          <p:nvPr/>
        </p:nvSpPr>
        <p:spPr>
          <a:xfrm>
            <a:off x="1960956" y="440480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/>
              <a:t>MicroSD</a:t>
            </a:r>
            <a:endParaRPr lang="en-US" sz="1600" dirty="0"/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99A8556F-16A4-44EE-B519-8D4C496C2B0C}"/>
              </a:ext>
            </a:extLst>
          </p:cNvPr>
          <p:cNvSpPr txBox="1"/>
          <p:nvPr/>
        </p:nvSpPr>
        <p:spPr>
          <a:xfrm>
            <a:off x="4655344" y="43434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3.5mm audio jack</a:t>
            </a: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2E037348-D910-4F12-AED6-F9C299A44F7E}"/>
              </a:ext>
            </a:extLst>
          </p:cNvPr>
          <p:cNvSpPr txBox="1"/>
          <p:nvPr/>
        </p:nvSpPr>
        <p:spPr>
          <a:xfrm>
            <a:off x="8041492" y="435533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USB 2.0</a:t>
            </a: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F0BC6F76-C10A-4BE6-BF78-BA1480AE6668}"/>
              </a:ext>
            </a:extLst>
          </p:cNvPr>
          <p:cNvSpPr txBox="1"/>
          <p:nvPr/>
        </p:nvSpPr>
        <p:spPr>
          <a:xfrm>
            <a:off x="9417885" y="435533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Micro USB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AA80562E-5923-4FAD-B7D5-97EBF16D20E0}"/>
              </a:ext>
            </a:extLst>
          </p:cNvPr>
          <p:cNvSpPr txBox="1"/>
          <p:nvPr/>
        </p:nvSpPr>
        <p:spPr>
          <a:xfrm>
            <a:off x="1191967" y="196683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GPIO</a:t>
            </a: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3937FF82-2F0B-4257-B81D-71F02A42811F}"/>
              </a:ext>
            </a:extLst>
          </p:cNvPr>
          <p:cNvSpPr txBox="1"/>
          <p:nvPr/>
        </p:nvSpPr>
        <p:spPr>
          <a:xfrm>
            <a:off x="4841989" y="202401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DSI LCD with connector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0EDA60E5-0140-4CB4-A1CC-F9BC7C0ADF63}"/>
              </a:ext>
            </a:extLst>
          </p:cNvPr>
          <p:cNvSpPr txBox="1"/>
          <p:nvPr/>
        </p:nvSpPr>
        <p:spPr>
          <a:xfrm>
            <a:off x="8664894" y="206689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CSI camera with connector</a:t>
            </a:r>
          </a:p>
        </p:txBody>
      </p:sp>
    </p:spTree>
    <p:extLst>
      <p:ext uri="{BB962C8B-B14F-4D97-AF65-F5344CB8AC3E}">
        <p14:creationId xmlns:p14="http://schemas.microsoft.com/office/powerpoint/2010/main" val="730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11E00D7-E8D8-4E26-A7D9-93EA34B7D98C}"/>
              </a:ext>
            </a:extLst>
          </p:cNvPr>
          <p:cNvSpPr/>
          <p:nvPr/>
        </p:nvSpPr>
        <p:spPr>
          <a:xfrm>
            <a:off x="8681403" y="1534694"/>
            <a:ext cx="2138997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32A6D-0F0F-483E-B1DA-3933405E3CD0}"/>
              </a:ext>
            </a:extLst>
          </p:cNvPr>
          <p:cNvSpPr/>
          <p:nvPr/>
        </p:nvSpPr>
        <p:spPr>
          <a:xfrm>
            <a:off x="2987215" y="1613420"/>
            <a:ext cx="1718815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38C8-58AB-4F6F-B5B2-4FCDBA32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539"/>
            <a:ext cx="9601200" cy="56288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B360D-12C4-47BD-8F78-A2846BF10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B57B8-8E28-4F56-B499-E6FA76D821C6}"/>
              </a:ext>
            </a:extLst>
          </p:cNvPr>
          <p:cNvSpPr txBox="1"/>
          <p:nvPr/>
        </p:nvSpPr>
        <p:spPr>
          <a:xfrm>
            <a:off x="0" y="-10300"/>
            <a:ext cx="12192000" cy="13234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Operating systems</a:t>
            </a:r>
          </a:p>
        </p:txBody>
      </p:sp>
      <p:pic>
        <p:nvPicPr>
          <p:cNvPr id="10" name="Picture 9" descr="Raspberry Pi Logo.svg">
            <a:hlinkClick r:id="rId3"/>
            <a:extLst>
              <a:ext uri="{FF2B5EF4-FFF2-40B4-BE49-F238E27FC236}">
                <a16:creationId xmlns:a16="http://schemas.microsoft.com/office/drawing/2014/main" id="{3FE60D5B-0618-41A8-BD62-CEAB5CC1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238539"/>
            <a:ext cx="819476" cy="8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:\seminar\debian.jpg">
            <a:extLst>
              <a:ext uri="{FF2B5EF4-FFF2-40B4-BE49-F238E27FC236}">
                <a16:creationId xmlns:a16="http://schemas.microsoft.com/office/drawing/2014/main" id="{45B51545-A0F3-422C-A3BB-A22A41A4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153" y="1637907"/>
            <a:ext cx="1728690" cy="838200"/>
          </a:xfrm>
          <a:prstGeom prst="rect">
            <a:avLst/>
          </a:prstGeom>
          <a:noFill/>
        </p:spPr>
      </p:pic>
      <p:pic>
        <p:nvPicPr>
          <p:cNvPr id="19" name="Picture 18" descr="D:\seminar\openelec.jpg">
            <a:extLst>
              <a:ext uri="{FF2B5EF4-FFF2-40B4-BE49-F238E27FC236}">
                <a16:creationId xmlns:a16="http://schemas.microsoft.com/office/drawing/2014/main" id="{8B1B5472-0B3F-4E67-8137-FE186C07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4004" y="3191124"/>
            <a:ext cx="2695575" cy="677038"/>
          </a:xfrm>
          <a:prstGeom prst="rect">
            <a:avLst/>
          </a:prstGeom>
          <a:noFill/>
        </p:spPr>
      </p:pic>
      <p:pic>
        <p:nvPicPr>
          <p:cNvPr id="20" name="Picture 19" descr="D:\seminar\fedora.png">
            <a:extLst>
              <a:ext uri="{FF2B5EF4-FFF2-40B4-BE49-F238E27FC236}">
                <a16:creationId xmlns:a16="http://schemas.microsoft.com/office/drawing/2014/main" id="{58AA02CF-90D9-4384-9C91-1CE326B5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38630" y="1537585"/>
            <a:ext cx="2346325" cy="888095"/>
          </a:xfrm>
          <a:prstGeom prst="rect">
            <a:avLst/>
          </a:prstGeom>
          <a:noFill/>
        </p:spPr>
      </p:pic>
      <p:pic>
        <p:nvPicPr>
          <p:cNvPr id="22" name="Picture 21" descr="D:\seminar\ras.png">
            <a:extLst>
              <a:ext uri="{FF2B5EF4-FFF2-40B4-BE49-F238E27FC236}">
                <a16:creationId xmlns:a16="http://schemas.microsoft.com/office/drawing/2014/main" id="{18161FDE-CBCF-4538-B551-5A1BEF5E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86911" y="2872293"/>
            <a:ext cx="1066800" cy="1066800"/>
          </a:xfrm>
          <a:prstGeom prst="rect">
            <a:avLst/>
          </a:prstGeom>
          <a:noFill/>
        </p:spPr>
      </p:pic>
      <p:pic>
        <p:nvPicPr>
          <p:cNvPr id="23" name="Picture 22" descr="D:\seminar\buny.png">
            <a:extLst>
              <a:ext uri="{FF2B5EF4-FFF2-40B4-BE49-F238E27FC236}">
                <a16:creationId xmlns:a16="http://schemas.microsoft.com/office/drawing/2014/main" id="{8DA34A8D-6236-4A34-97D1-62294D61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5483" y="4738675"/>
            <a:ext cx="2133600" cy="1887538"/>
          </a:xfrm>
          <a:prstGeom prst="rect">
            <a:avLst/>
          </a:prstGeom>
          <a:noFill/>
        </p:spPr>
      </p:pic>
      <p:pic>
        <p:nvPicPr>
          <p:cNvPr id="24" name="Picture 23" descr="D:\seminar\gen.png">
            <a:extLst>
              <a:ext uri="{FF2B5EF4-FFF2-40B4-BE49-F238E27FC236}">
                <a16:creationId xmlns:a16="http://schemas.microsoft.com/office/drawing/2014/main" id="{861E157A-4BA6-484D-8FA8-70D26C8C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6961" y="4671469"/>
            <a:ext cx="1882795" cy="1887538"/>
          </a:xfrm>
          <a:prstGeom prst="rect">
            <a:avLst/>
          </a:prstGeom>
          <a:noFill/>
        </p:spPr>
      </p:pic>
      <p:pic>
        <p:nvPicPr>
          <p:cNvPr id="25" name="Picture 24" descr="D:\seminar\openwrt_logo.png">
            <a:extLst>
              <a:ext uri="{FF2B5EF4-FFF2-40B4-BE49-F238E27FC236}">
                <a16:creationId xmlns:a16="http://schemas.microsoft.com/office/drawing/2014/main" id="{CFFE7B21-C6EF-4CC6-9C32-1A903C82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839200" y="5341493"/>
            <a:ext cx="2209800" cy="1381125"/>
          </a:xfrm>
          <a:prstGeom prst="rect">
            <a:avLst/>
          </a:prstGeom>
          <a:noFill/>
        </p:spPr>
      </p:pic>
      <p:pic>
        <p:nvPicPr>
          <p:cNvPr id="26" name="Picture 25" descr="D:\seminar\logo-full.png">
            <a:extLst>
              <a:ext uri="{FF2B5EF4-FFF2-40B4-BE49-F238E27FC236}">
                <a16:creationId xmlns:a16="http://schemas.microsoft.com/office/drawing/2014/main" id="{2B656D7F-F10C-4700-B51B-CF0BF0D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658605" y="1613420"/>
            <a:ext cx="2111828" cy="762000"/>
          </a:xfrm>
          <a:prstGeom prst="rect">
            <a:avLst/>
          </a:prstGeom>
          <a:noFill/>
        </p:spPr>
      </p:pic>
      <p:pic>
        <p:nvPicPr>
          <p:cNvPr id="27" name="Picture 26" descr="D:\seminar\NetBSD.png">
            <a:extLst>
              <a:ext uri="{FF2B5EF4-FFF2-40B4-BE49-F238E27FC236}">
                <a16:creationId xmlns:a16="http://schemas.microsoft.com/office/drawing/2014/main" id="{9879AD6D-D667-44E3-A38A-0002DF3C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68377" y="4835080"/>
            <a:ext cx="2133600" cy="1887538"/>
          </a:xfrm>
          <a:prstGeom prst="rect">
            <a:avLst/>
          </a:prstGeom>
          <a:noFill/>
        </p:spPr>
      </p:pic>
      <p:pic>
        <p:nvPicPr>
          <p:cNvPr id="28" name="Picture 27" descr="D:\seminar\showlogo.png">
            <a:extLst>
              <a:ext uri="{FF2B5EF4-FFF2-40B4-BE49-F238E27FC236}">
                <a16:creationId xmlns:a16="http://schemas.microsoft.com/office/drawing/2014/main" id="{B6569874-0EB1-4486-AFCC-E3E5A406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8840" y="2872293"/>
            <a:ext cx="1447800" cy="1299460"/>
          </a:xfrm>
          <a:prstGeom prst="rect">
            <a:avLst/>
          </a:prstGeom>
          <a:noFill/>
        </p:spPr>
      </p:pic>
      <p:pic>
        <p:nvPicPr>
          <p:cNvPr id="29" name="Picture 28" descr="D:\seminar\IGPyImLvhecIFv-DR_mDItZFmAABqxYCURUz-brZFQWJ-zJWmqTMi8Shf7Bv_Ayrej8RA560eJkj7Ho4LFFIekXMpjE=w384-h383-nc.jpg">
            <a:extLst>
              <a:ext uri="{FF2B5EF4-FFF2-40B4-BE49-F238E27FC236}">
                <a16:creationId xmlns:a16="http://schemas.microsoft.com/office/drawing/2014/main" id="{0F3A3C10-3F50-47BA-8A8B-7A04115A9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229850" y="2798123"/>
            <a:ext cx="1451580" cy="1447800"/>
          </a:xfrm>
          <a:prstGeom prst="rect">
            <a:avLst/>
          </a:prstGeom>
          <a:noFill/>
        </p:spPr>
      </p:pic>
      <p:pic>
        <p:nvPicPr>
          <p:cNvPr id="21" name="Picture 20" descr="D:\seminar\arch linux.png">
            <a:extLst>
              <a:ext uri="{FF2B5EF4-FFF2-40B4-BE49-F238E27FC236}">
                <a16:creationId xmlns:a16="http://schemas.microsoft.com/office/drawing/2014/main" id="{2D575BB0-B6BB-46B2-AF4B-47DBA1C4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991" y="1613420"/>
            <a:ext cx="1699839" cy="812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54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  <p:bldP spid="3" grpId="0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38C8-58AB-4F6F-B5B2-4FCDBA32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539"/>
            <a:ext cx="9601200" cy="56288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B360D-12C4-47BD-8F78-A2846BF10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B57B8-8E28-4F56-B499-E6FA76D821C6}"/>
              </a:ext>
            </a:extLst>
          </p:cNvPr>
          <p:cNvSpPr txBox="1"/>
          <p:nvPr/>
        </p:nvSpPr>
        <p:spPr>
          <a:xfrm>
            <a:off x="0" y="-10300"/>
            <a:ext cx="12192000" cy="13234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Softwares</a:t>
            </a:r>
            <a:endParaRPr lang="en-US" sz="8000" dirty="0">
              <a:solidFill>
                <a:schemeClr val="tx2">
                  <a:lumMod val="75000"/>
                </a:schemeClr>
              </a:solidFill>
              <a:latin typeface="JMH Robotus" panose="02000506000000020004" pitchFamily="2" charset="0"/>
            </a:endParaRPr>
          </a:p>
        </p:txBody>
      </p:sp>
      <p:pic>
        <p:nvPicPr>
          <p:cNvPr id="10" name="Picture 9" descr="Raspberry Pi Logo.svg">
            <a:hlinkClick r:id="rId3"/>
            <a:extLst>
              <a:ext uri="{FF2B5EF4-FFF2-40B4-BE49-F238E27FC236}">
                <a16:creationId xmlns:a16="http://schemas.microsoft.com/office/drawing/2014/main" id="{3FE60D5B-0618-41A8-BD62-CEAB5CC1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238539"/>
            <a:ext cx="819476" cy="8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AA0DDC-0D6C-4639-AA2F-681441B71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6081" y="2103871"/>
            <a:ext cx="2650258" cy="2650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E18C28-8F8B-4D4A-B9CD-51C0823BE461}"/>
              </a:ext>
            </a:extLst>
          </p:cNvPr>
          <p:cNvSpPr txBox="1"/>
          <p:nvPr/>
        </p:nvSpPr>
        <p:spPr>
          <a:xfrm>
            <a:off x="480239" y="5049154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NOOBS Software</a:t>
            </a:r>
          </a:p>
        </p:txBody>
      </p:sp>
      <p:pic>
        <p:nvPicPr>
          <p:cNvPr id="9218" name="Picture 2" descr="Image result for raspbian logo.svg">
            <a:extLst>
              <a:ext uri="{FF2B5EF4-FFF2-40B4-BE49-F238E27FC236}">
                <a16:creationId xmlns:a16="http://schemas.microsoft.com/office/drawing/2014/main" id="{E37C755F-41D7-483E-8EE8-8F1B65FC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32" y="2103871"/>
            <a:ext cx="2650257" cy="2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6C870-DD56-4DFD-8A8E-846B8173D8AA}"/>
              </a:ext>
            </a:extLst>
          </p:cNvPr>
          <p:cNvSpPr txBox="1"/>
          <p:nvPr/>
        </p:nvSpPr>
        <p:spPr>
          <a:xfrm>
            <a:off x="6033541" y="5027083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Raspbian Software</a:t>
            </a:r>
          </a:p>
        </p:txBody>
      </p:sp>
    </p:spTree>
    <p:extLst>
      <p:ext uri="{BB962C8B-B14F-4D97-AF65-F5344CB8AC3E}">
        <p14:creationId xmlns:p14="http://schemas.microsoft.com/office/powerpoint/2010/main" val="81962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Set-Up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C5B9-9FD0-4A10-9FFA-EB19F0C2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56" y="1918181"/>
            <a:ext cx="8976626" cy="4591297"/>
          </a:xfrm>
        </p:spPr>
        <p:txBody>
          <a:bodyPr/>
          <a:lstStyle/>
          <a:p>
            <a:r>
              <a:rPr lang="en-US" dirty="0"/>
              <a:t>SD card (Minimum size 4 Gb, recommended 8 Gb)</a:t>
            </a:r>
          </a:p>
          <a:p>
            <a:r>
              <a:rPr lang="en-US" dirty="0"/>
              <a:t>HDMI to HDMI / DVI lead</a:t>
            </a:r>
          </a:p>
          <a:p>
            <a:r>
              <a:rPr lang="en-US" dirty="0"/>
              <a:t>RCA video lead (If you are not using the HDMI output)</a:t>
            </a:r>
          </a:p>
          <a:p>
            <a:r>
              <a:rPr lang="en-US" dirty="0"/>
              <a:t>Keyboard and Mouse (USB 2.0)</a:t>
            </a:r>
          </a:p>
          <a:p>
            <a:r>
              <a:rPr lang="en-US" dirty="0"/>
              <a:t>Ethernet network cable (optional)</a:t>
            </a:r>
          </a:p>
          <a:p>
            <a:r>
              <a:rPr lang="en-US" dirty="0"/>
              <a:t>Power adapter (Micro USB)</a:t>
            </a:r>
          </a:p>
          <a:p>
            <a:r>
              <a:rPr lang="en-US" dirty="0"/>
              <a:t>Audio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Programming Languages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C5B9-9FD0-4A10-9FFA-EB19F0C2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57" y="1292661"/>
            <a:ext cx="8976626" cy="5288340"/>
          </a:xfrm>
        </p:spPr>
        <p:txBody>
          <a:bodyPr>
            <a:normAutofit/>
          </a:bodyPr>
          <a:lstStyle/>
          <a:p>
            <a:r>
              <a:rPr lang="en-US" dirty="0"/>
              <a:t>Python (Primary programming language)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C/C++</a:t>
            </a:r>
          </a:p>
          <a:p>
            <a:r>
              <a:rPr lang="en-US" dirty="0"/>
              <a:t>HTML5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Scratch (Mathematical and computational concepts)</a:t>
            </a:r>
          </a:p>
          <a:p>
            <a:r>
              <a:rPr lang="en-US" dirty="0" err="1"/>
              <a:t>JQuery</a:t>
            </a:r>
            <a:r>
              <a:rPr lang="en-US" dirty="0"/>
              <a:t> (JavaScript library)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Erlang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hiny black wallpaper anime hd">
            <a:extLst>
              <a:ext uri="{FF2B5EF4-FFF2-40B4-BE49-F238E27FC236}">
                <a16:creationId xmlns:a16="http://schemas.microsoft.com/office/drawing/2014/main" id="{EE45F0FA-CC60-4AD0-8430-957F5019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BC886A-52B5-4FB7-9946-4B92A2823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2032" y="695750"/>
            <a:ext cx="4367936" cy="4097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5464B-AECF-4222-8689-293AF31D1004}"/>
              </a:ext>
            </a:extLst>
          </p:cNvPr>
          <p:cNvSpPr txBox="1"/>
          <p:nvPr/>
        </p:nvSpPr>
        <p:spPr>
          <a:xfrm>
            <a:off x="2339009" y="5062331"/>
            <a:ext cx="7513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Lucida Calligraphy" panose="03010101010101010101" pitchFamily="66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3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Iridis-Pi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2DAF741-A9FE-4119-82BF-194C7B7008F6}"/>
              </a:ext>
            </a:extLst>
          </p:cNvPr>
          <p:cNvSpPr>
            <a:spLocks noGrp="1"/>
          </p:cNvSpPr>
          <p:nvPr/>
        </p:nvSpPr>
        <p:spPr>
          <a:xfrm>
            <a:off x="1261046" y="1803230"/>
            <a:ext cx="4834954" cy="4447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Supercomputer.</a:t>
            </a:r>
          </a:p>
          <a:p>
            <a:pPr algn="just"/>
            <a:r>
              <a:rPr lang="en-US" sz="2800" dirty="0"/>
              <a:t>Developed by Prof Simon Cox of the University of Southampton.</a:t>
            </a:r>
          </a:p>
          <a:p>
            <a:pPr algn="just"/>
            <a:r>
              <a:rPr lang="en-US" sz="2800" dirty="0"/>
              <a:t>Calculating Pi was the first test.</a:t>
            </a:r>
          </a:p>
          <a:p>
            <a:pPr algn="just"/>
            <a:r>
              <a:rPr lang="en-US" sz="2800" dirty="0"/>
              <a:t>System has 64 processors and 1TB of memory.</a:t>
            </a:r>
          </a:p>
          <a:p>
            <a:pPr algn="just"/>
            <a:r>
              <a:rPr lang="en-US" sz="2800" dirty="0"/>
              <a:t>Each Raspberry Pi has 16 GB of SD card.</a:t>
            </a:r>
          </a:p>
        </p:txBody>
      </p:sp>
      <p:pic>
        <p:nvPicPr>
          <p:cNvPr id="11" name="Picture 10" descr="D:\seminar\raspberry-pi-supercomputer-5-640x425.jpg">
            <a:extLst>
              <a:ext uri="{FF2B5EF4-FFF2-40B4-BE49-F238E27FC236}">
                <a16:creationId xmlns:a16="http://schemas.microsoft.com/office/drawing/2014/main" id="{2BB0D1A7-7E63-4DEA-BD63-FF1C3715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6232" y="1630017"/>
            <a:ext cx="3691170" cy="4200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29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JASper</a:t>
            </a:r>
            <a:endParaRPr lang="en-US" sz="6000" dirty="0">
              <a:solidFill>
                <a:schemeClr val="tx2">
                  <a:lumMod val="75000"/>
                </a:schemeClr>
              </a:solidFill>
              <a:latin typeface="JMH Robotus" panose="02000506000000020004" pitchFamily="2" charset="0"/>
            </a:endParaRP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F13AB10-1674-4717-BEEA-D73AF1670627}"/>
              </a:ext>
            </a:extLst>
          </p:cNvPr>
          <p:cNvSpPr>
            <a:spLocks noGrp="1"/>
          </p:cNvSpPr>
          <p:nvPr/>
        </p:nvSpPr>
        <p:spPr>
          <a:xfrm>
            <a:off x="710776" y="1543987"/>
            <a:ext cx="5988570" cy="443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/>
              <a:t> Developed by Charlie Marsh and </a:t>
            </a:r>
            <a:r>
              <a:rPr lang="en-US" sz="3200" dirty="0" err="1"/>
              <a:t>Shubhro</a:t>
            </a:r>
            <a:r>
              <a:rPr lang="en-US" sz="3200" dirty="0"/>
              <a:t> </a:t>
            </a:r>
            <a:r>
              <a:rPr lang="en-US" sz="3200" dirty="0" err="1"/>
              <a:t>Saha</a:t>
            </a:r>
            <a:r>
              <a:rPr lang="en-US" sz="3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Open-source platform.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Control anything with your voice.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 Always listening.</a:t>
            </a:r>
          </a:p>
        </p:txBody>
      </p:sp>
      <p:pic>
        <p:nvPicPr>
          <p:cNvPr id="17410" name="Picture 2" descr="Image result for jasper raspberry pi">
            <a:extLst>
              <a:ext uri="{FF2B5EF4-FFF2-40B4-BE49-F238E27FC236}">
                <a16:creationId xmlns:a16="http://schemas.microsoft.com/office/drawing/2014/main" id="{5331BDDF-142F-4E2F-A19D-0E67682D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39" y="1543986"/>
            <a:ext cx="3655102" cy="44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Magpi-80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F13AB10-1674-4717-BEEA-D73AF1670627}"/>
              </a:ext>
            </a:extLst>
          </p:cNvPr>
          <p:cNvSpPr>
            <a:spLocks noGrp="1"/>
          </p:cNvSpPr>
          <p:nvPr/>
        </p:nvSpPr>
        <p:spPr>
          <a:xfrm>
            <a:off x="710776" y="1543987"/>
            <a:ext cx="5988570" cy="443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dirty="0"/>
              <a:t> Developed by </a:t>
            </a:r>
            <a:r>
              <a:rPr lang="en-US" sz="3600" dirty="0" err="1"/>
              <a:t>Levgenii</a:t>
            </a:r>
            <a:r>
              <a:rPr lang="en-US" sz="3600" dirty="0"/>
              <a:t> </a:t>
            </a:r>
            <a:r>
              <a:rPr lang="en-US" sz="3600" dirty="0" err="1"/>
              <a:t>Tkachenko</a:t>
            </a:r>
            <a:r>
              <a:rPr lang="en-US" sz="36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 Made from Raspberry PI 3B.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 An Underwater Camera Drone</a:t>
            </a:r>
            <a:r>
              <a:rPr lang="en-US" sz="3200" dirty="0"/>
              <a:t>.</a:t>
            </a:r>
          </a:p>
        </p:txBody>
      </p:sp>
      <p:pic>
        <p:nvPicPr>
          <p:cNvPr id="22530" name="Picture 2" descr="Image result for magpi 80">
            <a:extLst>
              <a:ext uri="{FF2B5EF4-FFF2-40B4-BE49-F238E27FC236}">
                <a16:creationId xmlns:a16="http://schemas.microsoft.com/office/drawing/2014/main" id="{578AAAA6-E75E-4BCB-8526-D03C6D33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346" y="1386590"/>
            <a:ext cx="3928680" cy="45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5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2F91-5641-49A2-BCB0-78ED69F6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985616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JMH Robotus" panose="02000506000000020004" pitchFamily="2" charset="0"/>
              </a:rPr>
              <a:t>Khurram Khawer</a:t>
            </a:r>
            <a:br>
              <a:rPr lang="en-US" sz="7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JMH Robotus" panose="02000506000000020004" pitchFamily="2" charset="0"/>
              </a:rPr>
            </a:br>
            <a:r>
              <a:rPr lang="en-US" sz="7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JMH Robotus" panose="02000506000000020004" pitchFamily="2" charset="0"/>
              </a:rPr>
              <a:t>2017-EE-380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21AE-D005-4E36-A632-A83439867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73216"/>
            <a:ext cx="8791575" cy="14974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Street Robot Inline" panose="00000400000000000000" pitchFamily="2" charset="0"/>
              </a:rPr>
              <a:t>Data Structure and Algorithm</a:t>
            </a:r>
          </a:p>
        </p:txBody>
      </p:sp>
    </p:spTree>
    <p:extLst>
      <p:ext uri="{BB962C8B-B14F-4D97-AF65-F5344CB8AC3E}">
        <p14:creationId xmlns:p14="http://schemas.microsoft.com/office/powerpoint/2010/main" val="132861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Other applications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C5B9-9FD0-4A10-9FFA-EB19F0C2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57" y="1292661"/>
            <a:ext cx="8976626" cy="52883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Robots &amp; Drones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Media streamer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Home automation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Cosmic computer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Tablet computer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Game stations</a:t>
            </a:r>
          </a:p>
          <a:p>
            <a:pPr>
              <a:buNone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2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What makes it special?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C5B9-9FD0-4A10-9FFA-EB19F0C2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57" y="1292661"/>
            <a:ext cx="8976626" cy="528834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Low price</a:t>
            </a:r>
          </a:p>
          <a:p>
            <a:pPr>
              <a:lnSpc>
                <a:spcPct val="150000"/>
              </a:lnSpc>
            </a:pPr>
            <a:r>
              <a:rPr lang="en-US" dirty="0"/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Low power consumption</a:t>
            </a:r>
          </a:p>
          <a:p>
            <a:pPr>
              <a:lnSpc>
                <a:spcPct val="150000"/>
              </a:lnSpc>
            </a:pPr>
            <a:r>
              <a:rPr lang="en-US" dirty="0"/>
              <a:t>Small size</a:t>
            </a:r>
          </a:p>
          <a:p>
            <a:pPr>
              <a:lnSpc>
                <a:spcPct val="150000"/>
              </a:lnSpc>
            </a:pPr>
            <a:r>
              <a:rPr lang="en-US" dirty="0"/>
              <a:t>Over clocking</a:t>
            </a:r>
          </a:p>
          <a:p>
            <a:pPr>
              <a:lnSpc>
                <a:spcPct val="150000"/>
              </a:lnSpc>
            </a:pPr>
            <a:r>
              <a:rPr lang="en-US" dirty="0"/>
              <a:t>No need of heat-sink</a:t>
            </a:r>
          </a:p>
          <a:p>
            <a:pPr>
              <a:lnSpc>
                <a:spcPct val="150000"/>
              </a:lnSpc>
            </a:pPr>
            <a:r>
              <a:rPr lang="en-US" dirty="0"/>
              <a:t>Connect to old analogue TV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Supports 1080p HD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5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8D3F85-D1C9-42FB-ADAF-213D018CF719}"/>
              </a:ext>
            </a:extLst>
          </p:cNvPr>
          <p:cNvSpPr txBox="1"/>
          <p:nvPr/>
        </p:nvSpPr>
        <p:spPr>
          <a:xfrm>
            <a:off x="-1589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Newest Model</a:t>
            </a:r>
          </a:p>
        </p:txBody>
      </p:sp>
      <p:pic>
        <p:nvPicPr>
          <p:cNvPr id="9" name="Picture 8" descr="Raspberry Pi Logo.svg">
            <a:hlinkClick r:id="rId2"/>
            <a:extLst>
              <a:ext uri="{FF2B5EF4-FFF2-40B4-BE49-F238E27FC236}">
                <a16:creationId xmlns:a16="http://schemas.microsoft.com/office/drawing/2014/main" id="{81E295C1-D69F-496F-834C-A2072DEF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1" y="77558"/>
            <a:ext cx="826971" cy="9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C5B9-9FD0-4A10-9FFA-EB19F0C2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57" y="1292661"/>
            <a:ext cx="8976626" cy="52883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Raspberry Pi 3 Model B+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1.4GHz</a:t>
            </a:r>
            <a:r>
              <a:rPr lang="en-US" dirty="0"/>
              <a:t> 64-bit quad-core ARM Cortex-A53 CPU</a:t>
            </a:r>
          </a:p>
          <a:p>
            <a:r>
              <a:rPr lang="en-US" dirty="0"/>
              <a:t>A Miniature PC</a:t>
            </a:r>
          </a:p>
          <a:p>
            <a:r>
              <a:rPr lang="en-US" dirty="0"/>
              <a:t>Dual-band </a:t>
            </a:r>
            <a:r>
              <a:rPr lang="en-US" b="1" dirty="0"/>
              <a:t>802.11ac</a:t>
            </a:r>
            <a:r>
              <a:rPr lang="en-US" dirty="0"/>
              <a:t> wireless LAN and Bluetooth 4.2</a:t>
            </a:r>
          </a:p>
          <a:p>
            <a:r>
              <a:rPr lang="en-US" b="1" dirty="0"/>
              <a:t>Faster Ethernet</a:t>
            </a:r>
            <a:r>
              <a:rPr lang="en-US" dirty="0"/>
              <a:t> (Gigabit Ethernet over USB 2.0)</a:t>
            </a:r>
          </a:p>
          <a:p>
            <a:r>
              <a:rPr lang="en-US" dirty="0"/>
              <a:t>Power-over-Ethernet support (with separate PoE HAT)</a:t>
            </a:r>
          </a:p>
          <a:p>
            <a:r>
              <a:rPr lang="en-US" dirty="0"/>
              <a:t>Improved PXE network and USB mass-storage booting</a:t>
            </a:r>
          </a:p>
          <a:p>
            <a:r>
              <a:rPr lang="en-US" dirty="0"/>
              <a:t>Improved thermal management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E5034-E94A-478D-99B7-16D20162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9ADDBF-82C8-4C36-8A6D-1D0687E5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996"/>
            <a:ext cx="12082072" cy="5329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41BEE-CE11-4D98-B422-622DAF59BCF5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Any Questions???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D607C-4168-4FFC-9173-23EFCED82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thank you wallpaper 4k">
            <a:extLst>
              <a:ext uri="{FF2B5EF4-FFF2-40B4-BE49-F238E27FC236}">
                <a16:creationId xmlns:a16="http://schemas.microsoft.com/office/drawing/2014/main" id="{56A2673E-5C0E-48B6-BAAB-22B87D7A6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hiny black wallpaper anime hd">
            <a:extLst>
              <a:ext uri="{FF2B5EF4-FFF2-40B4-BE49-F238E27FC236}">
                <a16:creationId xmlns:a16="http://schemas.microsoft.com/office/drawing/2014/main" id="{EE45F0FA-CC60-4AD0-8430-957F5019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BC886A-52B5-4FB7-9946-4B92A2823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2032" y="695750"/>
            <a:ext cx="4367936" cy="4097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5464B-AECF-4222-8689-293AF31D1004}"/>
              </a:ext>
            </a:extLst>
          </p:cNvPr>
          <p:cNvSpPr txBox="1"/>
          <p:nvPr/>
        </p:nvSpPr>
        <p:spPr>
          <a:xfrm>
            <a:off x="2339009" y="5062331"/>
            <a:ext cx="7513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Lucida Calligraphy" panose="03010101010101010101" pitchFamily="66" charset="0"/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34418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CF08-FA1F-46ED-88BF-BCEDF0FC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JMH Robotus" panose="02000506000000020004" pitchFamily="2" charset="0"/>
              </a:rPr>
              <a:t>Types of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3C9A-99F9-43FF-A023-95479988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634159"/>
            <a:ext cx="9905999" cy="5223841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is a credit-card sized computer that plugs into your TV and a keyboard.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capable little PC which can be used for many of the things that your desktop PC does.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Upton CEO of Raspberry Pi Foundation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Foundation goal is to see it being used by kids all over the world to learn programming.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5DE78-071A-4FD7-9402-937CDD9F299F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14681-F5B5-4116-8031-D49671B9F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pic>
        <p:nvPicPr>
          <p:cNvPr id="10" name="Picture 9" descr="Raspberry Pi Logo.svg">
            <a:hlinkClick r:id="rId3"/>
            <a:extLst>
              <a:ext uri="{FF2B5EF4-FFF2-40B4-BE49-F238E27FC236}">
                <a16:creationId xmlns:a16="http://schemas.microsoft.com/office/drawing/2014/main" id="{651E00F5-68E1-4D1A-A544-A768EED5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9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CF08-FA1F-46ED-88BF-BCEDF0FC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JMH Robotus" panose="02000506000000020004" pitchFamily="2" charset="0"/>
              </a:rPr>
              <a:t>Types of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3C9A-99F9-43FF-A023-95479988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4159"/>
            <a:ext cx="4409662" cy="5223841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 was developed in 2006.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Officially launched in 2012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at that time had the advantage to be manually assembled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5DE78-071A-4FD7-9402-937CDD9F299F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14681-F5B5-4116-8031-D49671B9F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pic>
        <p:nvPicPr>
          <p:cNvPr id="10" name="Picture 9" descr="Raspberry Pi Logo.svg">
            <a:hlinkClick r:id="rId3"/>
            <a:extLst>
              <a:ext uri="{FF2B5EF4-FFF2-40B4-BE49-F238E27FC236}">
                <a16:creationId xmlns:a16="http://schemas.microsoft.com/office/drawing/2014/main" id="{651E00F5-68E1-4D1A-A544-A768EED5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s://tr1.cbsistatic.com/hub/i/r/2018/12/12/c1cc67d3-9d6b-41b6-88ab-86f41964f98f/resize/770x/83fa0677bf590f76f33eacd65a3fb324/atmel1.jpg">
            <a:extLst>
              <a:ext uri="{FF2B5EF4-FFF2-40B4-BE49-F238E27FC236}">
                <a16:creationId xmlns:a16="http://schemas.microsoft.com/office/drawing/2014/main" id="{99365B22-4F95-4BD2-9853-C15515A88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34817"/>
            <a:ext cx="4598505" cy="40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raspberry pi 1 model b">
            <a:extLst>
              <a:ext uri="{FF2B5EF4-FFF2-40B4-BE49-F238E27FC236}">
                <a16:creationId xmlns:a16="http://schemas.microsoft.com/office/drawing/2014/main" id="{4958F605-419D-48BD-A880-2D0568CB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40" y="1870023"/>
            <a:ext cx="5095545" cy="31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raspberry pi model A">
            <a:extLst>
              <a:ext uri="{FF2B5EF4-FFF2-40B4-BE49-F238E27FC236}">
                <a16:creationId xmlns:a16="http://schemas.microsoft.com/office/drawing/2014/main" id="{73630948-DB6B-47CA-8EEC-6D67F9A15A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A58AE-4B21-4408-839D-65361E6E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72" y="1870023"/>
            <a:ext cx="5095545" cy="3117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3CEE2-D6C8-4720-ADBE-1A11A332C9AA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82132-FC0F-497D-853A-EB614544F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11482-7B19-47D3-A92F-D2824BDD87A5}"/>
              </a:ext>
            </a:extLst>
          </p:cNvPr>
          <p:cNvSpPr txBox="1"/>
          <p:nvPr/>
        </p:nvSpPr>
        <p:spPr>
          <a:xfrm>
            <a:off x="735073" y="5288340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Raspberry PI Model A+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7DC53-C5BE-44A7-A83E-7C903C222B78}"/>
              </a:ext>
            </a:extLst>
          </p:cNvPr>
          <p:cNvSpPr txBox="1"/>
          <p:nvPr/>
        </p:nvSpPr>
        <p:spPr>
          <a:xfrm>
            <a:off x="6160401" y="5288340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Raspberry PI Model B+</a:t>
            </a:r>
          </a:p>
        </p:txBody>
      </p:sp>
      <p:pic>
        <p:nvPicPr>
          <p:cNvPr id="14" name="Picture 13" descr="Raspberry Pi Logo.svg">
            <a:hlinkClick r:id="rId5"/>
            <a:extLst>
              <a:ext uri="{FF2B5EF4-FFF2-40B4-BE49-F238E27FC236}">
                <a16:creationId xmlns:a16="http://schemas.microsoft.com/office/drawing/2014/main" id="{B29228CC-0622-453F-B559-F83F7159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0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raspberry pi 2 model b">
            <a:extLst>
              <a:ext uri="{FF2B5EF4-FFF2-40B4-BE49-F238E27FC236}">
                <a16:creationId xmlns:a16="http://schemas.microsoft.com/office/drawing/2014/main" id="{D9ED28CC-4F8A-45B5-B032-258D2C50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1" y="1870023"/>
            <a:ext cx="5095545" cy="311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raspberry pi model A">
            <a:extLst>
              <a:ext uri="{FF2B5EF4-FFF2-40B4-BE49-F238E27FC236}">
                <a16:creationId xmlns:a16="http://schemas.microsoft.com/office/drawing/2014/main" id="{73630948-DB6B-47CA-8EEC-6D67F9A15A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3CEE2-D6C8-4720-ADBE-1A11A332C9AA}"/>
              </a:ext>
            </a:extLst>
          </p:cNvPr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82132-FC0F-497D-853A-EB614544F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11482-7B19-47D3-A92F-D2824BDD87A5}"/>
              </a:ext>
            </a:extLst>
          </p:cNvPr>
          <p:cNvSpPr txBox="1"/>
          <p:nvPr/>
        </p:nvSpPr>
        <p:spPr>
          <a:xfrm>
            <a:off x="735073" y="5288340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Raspberry PI 2 Model B</a:t>
            </a:r>
          </a:p>
        </p:txBody>
      </p:sp>
      <p:pic>
        <p:nvPicPr>
          <p:cNvPr id="3078" name="Picture 6" descr="Image result for raspberry pi model b">
            <a:extLst>
              <a:ext uri="{FF2B5EF4-FFF2-40B4-BE49-F238E27FC236}">
                <a16:creationId xmlns:a16="http://schemas.microsoft.com/office/drawing/2014/main" id="{645A6EA1-0A5A-4CD3-AC70-C2E7FA22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70023"/>
            <a:ext cx="5095545" cy="31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B7DC53-C5BE-44A7-A83E-7C903C222B78}"/>
              </a:ext>
            </a:extLst>
          </p:cNvPr>
          <p:cNvSpPr txBox="1"/>
          <p:nvPr/>
        </p:nvSpPr>
        <p:spPr>
          <a:xfrm>
            <a:off x="6160401" y="5288340"/>
            <a:ext cx="4661941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uhaus 93" panose="04030905020B02020C02" pitchFamily="82" charset="0"/>
              </a:rPr>
              <a:t>Raspberry PI 3 Model B</a:t>
            </a:r>
          </a:p>
        </p:txBody>
      </p:sp>
      <p:pic>
        <p:nvPicPr>
          <p:cNvPr id="14" name="Picture 13" descr="Raspberry Pi Logo.svg">
            <a:hlinkClick r:id="rId5"/>
            <a:extLst>
              <a:ext uri="{FF2B5EF4-FFF2-40B4-BE49-F238E27FC236}">
                <a16:creationId xmlns:a16="http://schemas.microsoft.com/office/drawing/2014/main" id="{B29228CC-0622-453F-B559-F83F7159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4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D424-2B13-4168-A4F4-EA4D8C5C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0"/>
            <a:ext cx="9643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716A0-41DE-4F1C-AC0A-B025A3B533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Comparision</a:t>
            </a:r>
            <a:endParaRPr lang="en-US" sz="6000" dirty="0">
              <a:solidFill>
                <a:schemeClr val="tx2">
                  <a:lumMod val="75000"/>
                </a:schemeClr>
              </a:solidFill>
              <a:latin typeface="JMH Robotus" panose="02000506000000020004" pitchFamily="2" charset="0"/>
            </a:endParaRPr>
          </a:p>
        </p:txBody>
      </p:sp>
      <p:pic>
        <p:nvPicPr>
          <p:cNvPr id="11" name="Picture 10" descr="Raspberry Pi Logo.svg">
            <a:hlinkClick r:id="rId3"/>
            <a:extLst>
              <a:ext uri="{FF2B5EF4-FFF2-40B4-BE49-F238E27FC236}">
                <a16:creationId xmlns:a16="http://schemas.microsoft.com/office/drawing/2014/main" id="{D7CF6E11-2F03-415E-93C6-790B7144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2" y="72465"/>
            <a:ext cx="691057" cy="8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8892F-45F9-4CD4-81F5-28C11A9A3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" t="1242" r="935" b="1193"/>
          <a:stretch/>
        </p:blipFill>
        <p:spPr>
          <a:xfrm>
            <a:off x="1" y="1015663"/>
            <a:ext cx="11227633" cy="5842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ED358B-98DF-490C-ADC6-42110354A582}"/>
              </a:ext>
            </a:extLst>
          </p:cNvPr>
          <p:cNvSpPr/>
          <p:nvPr/>
        </p:nvSpPr>
        <p:spPr>
          <a:xfrm>
            <a:off x="0" y="1015663"/>
            <a:ext cx="1139252" cy="3334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A53F4-95BA-47A9-899B-2D96E9614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"/>
          <a:stretch/>
        </p:blipFill>
        <p:spPr>
          <a:xfrm>
            <a:off x="11227634" y="14990"/>
            <a:ext cx="9643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7EA2B-1016-4E3D-9E88-327AA3321222}"/>
              </a:ext>
            </a:extLst>
          </p:cNvPr>
          <p:cNvSpPr txBox="1"/>
          <p:nvPr/>
        </p:nvSpPr>
        <p:spPr>
          <a:xfrm>
            <a:off x="0" y="-14990"/>
            <a:ext cx="12192000" cy="15696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JMH Robotus" panose="02000506000000020004" pitchFamily="2" charset="0"/>
              </a:rPr>
              <a:t>Parts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523F5-3599-4B45-A036-4E14A5E6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4670"/>
            <a:ext cx="11227634" cy="529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Raspberry Pi Logo.svg">
            <a:hlinkClick r:id="rId4"/>
            <a:extLst>
              <a:ext uri="{FF2B5EF4-FFF2-40B4-BE49-F238E27FC236}">
                <a16:creationId xmlns:a16="http://schemas.microsoft.com/office/drawing/2014/main" id="{A6C851FE-0576-4B6C-BAAC-C58765E2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0" y="144930"/>
            <a:ext cx="964366" cy="12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64E530-C772-4749-989C-B107A2797CF9}"/>
              </a:ext>
            </a:extLst>
          </p:cNvPr>
          <p:cNvSpPr/>
          <p:nvPr/>
        </p:nvSpPr>
        <p:spPr>
          <a:xfrm>
            <a:off x="6281530" y="2466993"/>
            <a:ext cx="964366" cy="304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75494-92B7-4FA5-B4EE-E03CAEEE767B}"/>
              </a:ext>
            </a:extLst>
          </p:cNvPr>
          <p:cNvSpPr/>
          <p:nvPr/>
        </p:nvSpPr>
        <p:spPr>
          <a:xfrm>
            <a:off x="6599583" y="2649391"/>
            <a:ext cx="159026" cy="622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683</TotalTime>
  <Words>394</Words>
  <Application>Microsoft Office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Bauhaus 93</vt:lpstr>
      <vt:lpstr>JMH Robotus</vt:lpstr>
      <vt:lpstr>Lucida Calligraphy</vt:lpstr>
      <vt:lpstr>Street Robot Inline</vt:lpstr>
      <vt:lpstr>Times New Roman</vt:lpstr>
      <vt:lpstr>Tw Cen MT</vt:lpstr>
      <vt:lpstr>Circuit</vt:lpstr>
      <vt:lpstr>PowerPoint Presentation</vt:lpstr>
      <vt:lpstr>Khurram Khawer 2017-EE-380</vt:lpstr>
      <vt:lpstr>PowerPoint Presentation</vt:lpstr>
      <vt:lpstr>Types of Raspberry PI</vt:lpstr>
      <vt:lpstr>Types of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AHMED SANA 2017-ee-444</dc:title>
  <dc:creator>AHMED SANAULLAH</dc:creator>
  <cp:lastModifiedBy>Khurram Khawer</cp:lastModifiedBy>
  <cp:revision>51</cp:revision>
  <dcterms:created xsi:type="dcterms:W3CDTF">2019-04-06T05:01:46Z</dcterms:created>
  <dcterms:modified xsi:type="dcterms:W3CDTF">2019-04-16T09:45:39Z</dcterms:modified>
</cp:coreProperties>
</file>